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39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2" r:id="rId3"/>
    <p:sldId id="395" r:id="rId4"/>
    <p:sldId id="270" r:id="rId5"/>
    <p:sldId id="392" r:id="rId6"/>
    <p:sldId id="394" r:id="rId7"/>
    <p:sldId id="372" r:id="rId8"/>
    <p:sldId id="387" r:id="rId9"/>
    <p:sldId id="286" r:id="rId10"/>
    <p:sldId id="291" r:id="rId11"/>
    <p:sldId id="294" r:id="rId12"/>
    <p:sldId id="340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9" userDrawn="1">
          <p15:clr>
            <a:srgbClr val="A4A3A4"/>
          </p15:clr>
        </p15:guide>
        <p15:guide id="2" pos="2128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65930" autoAdjust="0"/>
  </p:normalViewPr>
  <p:slideViewPr>
    <p:cSldViewPr>
      <p:cViewPr varScale="1">
        <p:scale>
          <a:sx n="72" d="100"/>
          <a:sy n="72" d="100"/>
        </p:scale>
        <p:origin x="126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10" y="108"/>
      </p:cViewPr>
      <p:guideLst>
        <p:guide orient="horz" pos="2839"/>
        <p:guide pos="2128"/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86DB9BA3-25E8-49FF-A70A-913178F585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674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68" tIns="46584" rIns="93168" bIns="4658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1FB6AB21-86C4-4C18-96F1-AC32C5F8D0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21477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171450" indent="-171450" algn="l" defTabSz="457200" rtl="0" eaLnBrk="1" latinLnBrk="0" hangingPunct="1"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457200" rtl="0" eaLnBrk="1" latinLnBrk="0" hangingPunct="1"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457200" rtl="0" eaLnBrk="1" latinLnBrk="0" hangingPunct="1"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457200" rtl="0" eaLnBrk="1" latinLnBrk="0" hangingPunct="1"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457200" rtl="0" eaLnBrk="1" latinLnBrk="0" hangingPunct="1"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7988" y="698500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95236" name="Slide Number Placeholder 4"/>
          <p:cNvSpPr txBox="1">
            <a:spLocks noGrp="1"/>
          </p:cNvSpPr>
          <p:nvPr/>
        </p:nvSpPr>
        <p:spPr bwMode="auto">
          <a:xfrm>
            <a:off x="3970674" y="8829847"/>
            <a:ext cx="3038155" cy="46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56" tIns="46579" rIns="93156" bIns="46579" anchor="b"/>
          <a:lstStyle>
            <a:lvl1pPr>
              <a:spcBef>
                <a:spcPct val="30000"/>
              </a:spcBef>
              <a:buClr>
                <a:srgbClr val="C00000"/>
              </a:buClr>
              <a:buFont typeface="Calibri" pitchFamily="34" charset="0"/>
              <a:buChar char="●"/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6666"/>
              </a:buClr>
              <a:buSzPct val="7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0099"/>
              </a:buClr>
              <a:buSzPct val="70000"/>
              <a:buFont typeface="Wingdings" pitchFamily="2" charset="2"/>
              <a:buChar char="®"/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AF1C665-8CEC-4222-B238-8045C52C5F5A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03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674" y="8829847"/>
            <a:ext cx="3038155" cy="46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67" tIns="45283" rIns="90567" bIns="45283"/>
          <a:lstStyle>
            <a:lvl1pPr>
              <a:spcBef>
                <a:spcPct val="30000"/>
              </a:spcBef>
              <a:buClr>
                <a:srgbClr val="C00000"/>
              </a:buClr>
              <a:buFont typeface="Calibri" pitchFamily="34" charset="0"/>
              <a:buChar char="●"/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73" indent="-289675">
              <a:spcBef>
                <a:spcPct val="30000"/>
              </a:spcBef>
              <a:buClr>
                <a:srgbClr val="006666"/>
              </a:buClr>
              <a:buSzPct val="7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422" indent="-231425">
              <a:spcBef>
                <a:spcPct val="30000"/>
              </a:spcBef>
              <a:buClr>
                <a:srgbClr val="000099"/>
              </a:buClr>
              <a:buSzPct val="70000"/>
              <a:buFont typeface="Wingdings" pitchFamily="2" charset="2"/>
              <a:buChar char="®"/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9419" indent="-231425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416" indent="-231425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8821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2224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55627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09031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50CE68D-BB3A-47B8-B05E-49A6F72C20D8}" type="slidenum">
              <a:rPr lang="en-US" altLang="en-US" sz="18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800" dirty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7988" y="698500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60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674" y="8829847"/>
            <a:ext cx="3038155" cy="46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67" tIns="45283" rIns="90567" bIns="45283"/>
          <a:lstStyle>
            <a:lvl1pPr>
              <a:spcBef>
                <a:spcPct val="30000"/>
              </a:spcBef>
              <a:buClr>
                <a:srgbClr val="C00000"/>
              </a:buClr>
              <a:buFont typeface="Calibri" pitchFamily="34" charset="0"/>
              <a:buChar char="●"/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73" indent="-289675">
              <a:spcBef>
                <a:spcPct val="30000"/>
              </a:spcBef>
              <a:buClr>
                <a:srgbClr val="006666"/>
              </a:buClr>
              <a:buSzPct val="7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422" indent="-231425">
              <a:spcBef>
                <a:spcPct val="30000"/>
              </a:spcBef>
              <a:buClr>
                <a:srgbClr val="000099"/>
              </a:buClr>
              <a:buSzPct val="70000"/>
              <a:buFont typeface="Wingdings" pitchFamily="2" charset="2"/>
              <a:buChar char="®"/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9419" indent="-231425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416" indent="-231425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8821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2224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55627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09031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5DA1086-444F-43C5-9B5E-6031A78FC704}" type="slidenum">
              <a:rPr lang="en-US" altLang="en-US" sz="18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800" dirty="0"/>
          </a:p>
        </p:txBody>
      </p:sp>
      <p:sp>
        <p:nvSpPr>
          <p:cNvPr id="125955" name="Rectangle 7"/>
          <p:cNvSpPr txBox="1">
            <a:spLocks noGrp="1" noChangeArrowheads="1"/>
          </p:cNvSpPr>
          <p:nvPr/>
        </p:nvSpPr>
        <p:spPr bwMode="auto">
          <a:xfrm>
            <a:off x="3970674" y="8829847"/>
            <a:ext cx="3038155" cy="46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48" tIns="46574" rIns="93148" bIns="46574" anchor="b"/>
          <a:lstStyle>
            <a:lvl1pPr>
              <a:spcBef>
                <a:spcPct val="30000"/>
              </a:spcBef>
              <a:buClr>
                <a:srgbClr val="C00000"/>
              </a:buClr>
              <a:buFont typeface="Calibri" pitchFamily="34" charset="0"/>
              <a:buChar char="●"/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6666"/>
              </a:buClr>
              <a:buSzPct val="7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0099"/>
              </a:buClr>
              <a:buSzPct val="70000"/>
              <a:buFont typeface="Wingdings" pitchFamily="2" charset="2"/>
              <a:buChar char="®"/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83335F4-B0F9-4B25-A6DE-79F8CEA342A6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dirty="0"/>
          </a:p>
        </p:txBody>
      </p:sp>
      <p:sp>
        <p:nvSpPr>
          <p:cNvPr id="1259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7988" y="698500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125958" name="Footer Placeholder 4"/>
          <p:cNvSpPr txBox="1">
            <a:spLocks noGrp="1"/>
          </p:cNvSpPr>
          <p:nvPr/>
        </p:nvSpPr>
        <p:spPr bwMode="auto">
          <a:xfrm>
            <a:off x="1" y="8829847"/>
            <a:ext cx="3038155" cy="46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48" tIns="46574" rIns="93148" bIns="46574" anchor="b"/>
          <a:lstStyle>
            <a:lvl1pPr>
              <a:spcBef>
                <a:spcPct val="30000"/>
              </a:spcBef>
              <a:buClr>
                <a:srgbClr val="C00000"/>
              </a:buClr>
              <a:buFont typeface="Calibri" pitchFamily="34" charset="0"/>
              <a:buChar char="●"/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6666"/>
              </a:buClr>
              <a:buSzPct val="7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0099"/>
              </a:buClr>
              <a:buSzPct val="70000"/>
              <a:buFont typeface="Wingdings" pitchFamily="2" charset="2"/>
              <a:buChar char="®"/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dirty="0"/>
              <a:t>06exemptions2008x2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524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674" y="8829847"/>
            <a:ext cx="3038155" cy="46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67" tIns="45283" rIns="90567" bIns="45283"/>
          <a:lstStyle>
            <a:lvl1pPr>
              <a:spcBef>
                <a:spcPct val="30000"/>
              </a:spcBef>
              <a:buClr>
                <a:srgbClr val="C00000"/>
              </a:buClr>
              <a:buFont typeface="Calibri" pitchFamily="34" charset="0"/>
              <a:buChar char="●"/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73" indent="-289675">
              <a:spcBef>
                <a:spcPct val="30000"/>
              </a:spcBef>
              <a:buClr>
                <a:srgbClr val="006666"/>
              </a:buClr>
              <a:buSzPct val="7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422" indent="-231425">
              <a:spcBef>
                <a:spcPct val="30000"/>
              </a:spcBef>
              <a:buClr>
                <a:srgbClr val="000099"/>
              </a:buClr>
              <a:buSzPct val="70000"/>
              <a:buFont typeface="Wingdings" pitchFamily="2" charset="2"/>
              <a:buChar char="®"/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9419" indent="-231425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416" indent="-231425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8821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2224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55627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09031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870253A-34DE-4DEE-9BD6-6EEC22CAA9C0}" type="slidenum">
              <a:rPr lang="en-US" altLang="en-US" sz="18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800" dirty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7988" y="698500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45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970674" y="8829847"/>
            <a:ext cx="3038155" cy="46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48" tIns="46574" rIns="93148" bIns="46574" anchor="b"/>
          <a:lstStyle>
            <a:lvl1pPr>
              <a:spcBef>
                <a:spcPct val="30000"/>
              </a:spcBef>
              <a:buClr>
                <a:srgbClr val="C00000"/>
              </a:buClr>
              <a:buFont typeface="Calibri" pitchFamily="34" charset="0"/>
              <a:buChar char="●"/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6666"/>
              </a:buClr>
              <a:buSzPct val="7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0099"/>
              </a:buClr>
              <a:buSzPct val="70000"/>
              <a:buFont typeface="Wingdings" pitchFamily="2" charset="2"/>
              <a:buChar char="®"/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2051F2C-4F51-4E37-A1C8-B6FF5CAF4119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dirty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7988" y="698500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Reverts to </a:t>
            </a:r>
            <a:r>
              <a:rPr lang="en-US" altLang="en-US" dirty="0" smtClean="0"/>
              <a:t>inflation-adjusted amounts in </a:t>
            </a:r>
            <a:r>
              <a:rPr lang="en-US" altLang="en-US" dirty="0"/>
              <a:t>TY 2026 if no changes in the </a:t>
            </a:r>
            <a:r>
              <a:rPr lang="en-US" altLang="en-US" dirty="0" smtClean="0"/>
              <a:t>law</a:t>
            </a:r>
            <a:endParaRPr lang="en-US" altLang="en-US" dirty="0"/>
          </a:p>
          <a:p>
            <a:pPr eaLnBrk="1" hangingPunct="1"/>
            <a:r>
              <a:rPr lang="en-US" altLang="en-US" dirty="0"/>
              <a:t>Many states retain exemption amounts and terminology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77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rules for the child tax credit /</a:t>
            </a:r>
            <a:r>
              <a:rPr lang="en-US" baseline="0" dirty="0" smtClean="0"/>
              <a:t> additional child tax credit and credit for other dependents limit the credit to certain dependents</a:t>
            </a:r>
          </a:p>
          <a:p>
            <a:r>
              <a:rPr lang="en-US" baseline="0" dirty="0" smtClean="0"/>
              <a:t>Other provisions may have also changed</a:t>
            </a:r>
          </a:p>
          <a:p>
            <a:r>
              <a:rPr lang="en-US" baseline="0" dirty="0" smtClean="0"/>
              <a:t>The basic definition of a dependent has not changed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FB6AB21-86C4-4C18-96F1-AC32C5F8D03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775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674" y="8829847"/>
            <a:ext cx="3038155" cy="46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67" tIns="45283" rIns="90567" bIns="45283"/>
          <a:lstStyle>
            <a:lvl1pPr>
              <a:spcBef>
                <a:spcPct val="30000"/>
              </a:spcBef>
              <a:buClr>
                <a:srgbClr val="C00000"/>
              </a:buClr>
              <a:buFont typeface="Calibri" pitchFamily="34" charset="0"/>
              <a:buChar char="●"/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73" indent="-289675">
              <a:spcBef>
                <a:spcPct val="30000"/>
              </a:spcBef>
              <a:buClr>
                <a:srgbClr val="006666"/>
              </a:buClr>
              <a:buSzPct val="7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422" indent="-231425">
              <a:spcBef>
                <a:spcPct val="30000"/>
              </a:spcBef>
              <a:buClr>
                <a:srgbClr val="000099"/>
              </a:buClr>
              <a:buSzPct val="70000"/>
              <a:buFont typeface="Wingdings" pitchFamily="2" charset="2"/>
              <a:buChar char="®"/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9419" indent="-231425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416" indent="-231425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8821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2224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55627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09031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166DD45-F77F-4BE1-9AE4-8AE466B34B60}" type="slidenum">
              <a:rPr lang="en-US" altLang="en-US" sz="1800"/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 dirty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7988" y="698500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11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There is no exemption deduction</a:t>
            </a:r>
          </a:p>
          <a:p>
            <a:r>
              <a:rPr lang="en-US" sz="1800" dirty="0" smtClean="0"/>
              <a:t>See the Child Tax Credit</a:t>
            </a:r>
            <a:r>
              <a:rPr lang="en-US" sz="1800" baseline="0" dirty="0" smtClean="0"/>
              <a:t> lesson for the replacement Credit for Other Dependents</a:t>
            </a:r>
            <a:endParaRPr lang="en-US" sz="1800" dirty="0"/>
          </a:p>
          <a:p>
            <a:pPr marL="0" indent="0">
              <a:buFont typeface="+mj-lt"/>
              <a:buNone/>
            </a:pPr>
            <a:endParaRPr lang="en-US" sz="18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FB6AB21-86C4-4C18-96F1-AC32C5F8D03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797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S</a:t>
            </a:r>
            <a:r>
              <a:rPr lang="en-US" dirty="0" smtClean="0"/>
              <a:t>top </a:t>
            </a:r>
            <a:r>
              <a:rPr lang="en-US" b="1" u="sng" dirty="0" smtClean="0"/>
              <a:t>A</a:t>
            </a:r>
            <a:r>
              <a:rPr lang="en-US" dirty="0" smtClean="0"/>
              <a:t>t </a:t>
            </a:r>
            <a:r>
              <a:rPr lang="en-US" b="1" u="sng" dirty="0" smtClean="0"/>
              <a:t>R</a:t>
            </a:r>
            <a:r>
              <a:rPr lang="en-US" dirty="0" smtClean="0"/>
              <a:t>ail </a:t>
            </a:r>
            <a:r>
              <a:rPr lang="en-US" b="1" u="sng" dirty="0" smtClean="0"/>
              <a:t>R</a:t>
            </a:r>
            <a:r>
              <a:rPr lang="en-US" dirty="0" smtClean="0"/>
              <a:t>oads</a:t>
            </a:r>
            <a:endParaRPr lang="en-US" dirty="0" smtClean="0"/>
          </a:p>
          <a:p>
            <a:r>
              <a:rPr lang="en-US" dirty="0" smtClean="0"/>
              <a:t>Step-</a:t>
            </a:r>
            <a:r>
              <a:rPr lang="en-US" baseline="0" dirty="0" smtClean="0"/>
              <a:t> and half- included in relationship</a:t>
            </a:r>
          </a:p>
          <a:p>
            <a:r>
              <a:rPr lang="en-US" baseline="0" dirty="0" smtClean="0"/>
              <a:t>Full-time student defined by </a:t>
            </a:r>
            <a:r>
              <a:rPr lang="en-US" baseline="0" dirty="0" smtClean="0"/>
              <a:t>institution</a:t>
            </a:r>
          </a:p>
          <a:p>
            <a:pPr lvl="1"/>
            <a:r>
              <a:rPr lang="en-US" baseline="0" dirty="0" smtClean="0"/>
              <a:t>Child </a:t>
            </a:r>
            <a:r>
              <a:rPr lang="en-US" baseline="0" dirty="0" smtClean="0"/>
              <a:t>must be full-time for some part of 5 months during the </a:t>
            </a:r>
            <a:r>
              <a:rPr lang="en-US" baseline="0" dirty="0" smtClean="0"/>
              <a:t>year</a:t>
            </a:r>
            <a:endParaRPr lang="en-US" baseline="0" dirty="0" smtClean="0"/>
          </a:p>
          <a:p>
            <a:r>
              <a:rPr lang="en-US" baseline="0" dirty="0" smtClean="0"/>
              <a:t>Temporary absences </a:t>
            </a:r>
            <a:r>
              <a:rPr lang="en-US" baseline="0" dirty="0" smtClean="0"/>
              <a:t>count </a:t>
            </a:r>
            <a:r>
              <a:rPr lang="en-US" baseline="0" dirty="0" smtClean="0"/>
              <a:t>as time in the </a:t>
            </a:r>
            <a:r>
              <a:rPr lang="en-US" baseline="0" dirty="0" smtClean="0"/>
              <a:t>home</a:t>
            </a:r>
          </a:p>
          <a:p>
            <a:pPr lvl="1"/>
            <a:r>
              <a:rPr lang="en-US" baseline="0" dirty="0" smtClean="0"/>
              <a:t>Students away at school</a:t>
            </a:r>
          </a:p>
          <a:p>
            <a:pPr lvl="1"/>
            <a:r>
              <a:rPr lang="en-US" baseline="0" dirty="0" smtClean="0"/>
              <a:t>Medical reasons</a:t>
            </a:r>
          </a:p>
          <a:p>
            <a:pPr lvl="1"/>
            <a:r>
              <a:rPr lang="en-US" baseline="0" dirty="0" smtClean="0"/>
              <a:t>Temporary incarceration such as juvenile detention</a:t>
            </a:r>
          </a:p>
          <a:p>
            <a:pPr lvl="1"/>
            <a:r>
              <a:rPr lang="en-US" baseline="0" dirty="0" smtClean="0"/>
              <a:t>Temporary job assignment away</a:t>
            </a:r>
            <a:endParaRPr lang="en-US" dirty="0" smtClean="0"/>
          </a:p>
          <a:p>
            <a:r>
              <a:rPr lang="en-US" dirty="0" smtClean="0"/>
              <a:t>Use the Tri-fold in determining</a:t>
            </a:r>
            <a:r>
              <a:rPr lang="en-US" baseline="0" dirty="0" smtClean="0"/>
              <a:t> dependency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R</a:t>
            </a:r>
            <a:r>
              <a:rPr lang="en-US" dirty="0" smtClean="0"/>
              <a:t>achel </a:t>
            </a:r>
            <a:r>
              <a:rPr lang="en-US" b="1" u="sng" dirty="0" smtClean="0"/>
              <a:t>N</a:t>
            </a:r>
            <a:r>
              <a:rPr lang="en-US" dirty="0" smtClean="0"/>
              <a:t>eeds </a:t>
            </a:r>
            <a:r>
              <a:rPr lang="en-US" b="1" u="sng" dirty="0" smtClean="0"/>
              <a:t>G</a:t>
            </a:r>
            <a:r>
              <a:rPr lang="en-US" dirty="0" smtClean="0"/>
              <a:t>ood </a:t>
            </a:r>
            <a:r>
              <a:rPr lang="en-US" b="1" u="sng" dirty="0" smtClean="0"/>
              <a:t>S</a:t>
            </a:r>
            <a:r>
              <a:rPr lang="en-US" dirty="0" smtClean="0"/>
              <a:t>upport</a:t>
            </a:r>
            <a:endParaRPr lang="en-US" dirty="0" smtClean="0"/>
          </a:p>
          <a:p>
            <a:r>
              <a:rPr lang="en-US" dirty="0" smtClean="0"/>
              <a:t>Relationship</a:t>
            </a:r>
            <a:r>
              <a:rPr lang="en-US" baseline="0" dirty="0" smtClean="0"/>
              <a:t> includes step- and half-, </a:t>
            </a:r>
            <a:r>
              <a:rPr lang="en-US" baseline="0" dirty="0" smtClean="0"/>
              <a:t>in-laws</a:t>
            </a:r>
          </a:p>
          <a:p>
            <a:pPr lvl="1"/>
            <a:r>
              <a:rPr lang="en-US" baseline="0" dirty="0" smtClean="0"/>
              <a:t>Great-grandparents </a:t>
            </a:r>
            <a:r>
              <a:rPr lang="en-US" baseline="0" dirty="0" smtClean="0"/>
              <a:t>included in </a:t>
            </a:r>
            <a:r>
              <a:rPr lang="en-US" baseline="0" dirty="0" smtClean="0"/>
              <a:t>relationship</a:t>
            </a:r>
          </a:p>
          <a:p>
            <a:pPr lvl="1"/>
            <a:r>
              <a:rPr lang="en-US" baseline="0" dirty="0" smtClean="0"/>
              <a:t>Aunt </a:t>
            </a:r>
            <a:r>
              <a:rPr lang="en-US" baseline="0" dirty="0" smtClean="0"/>
              <a:t>and uncle do not include </a:t>
            </a:r>
            <a:r>
              <a:rPr lang="en-US" baseline="0" dirty="0" smtClean="0"/>
              <a:t>great-aunt/uncle</a:t>
            </a:r>
            <a:endParaRPr lang="en-US" baseline="0" dirty="0" smtClean="0"/>
          </a:p>
          <a:p>
            <a:r>
              <a:rPr lang="en-US" baseline="0" dirty="0" smtClean="0"/>
              <a:t>Not the qualifying child test definition of taxpayer: </a:t>
            </a:r>
            <a:r>
              <a:rPr lang="en-US" baseline="0" dirty="0" smtClean="0"/>
              <a:t>not </a:t>
            </a:r>
            <a:r>
              <a:rPr lang="en-US" baseline="0" dirty="0" smtClean="0"/>
              <a:t>required to </a:t>
            </a:r>
            <a:r>
              <a:rPr lang="en-US" baseline="0" dirty="0" smtClean="0"/>
              <a:t>file</a:t>
            </a:r>
          </a:p>
          <a:p>
            <a:pPr lvl="1"/>
            <a:r>
              <a:rPr lang="en-US" baseline="0" dirty="0" smtClean="0"/>
              <a:t>If </a:t>
            </a:r>
            <a:r>
              <a:rPr lang="en-US" baseline="0" dirty="0" smtClean="0"/>
              <a:t>filing, only file to receive withholding/estimated </a:t>
            </a:r>
            <a:r>
              <a:rPr lang="en-US" baseline="0" dirty="0" smtClean="0"/>
              <a:t>payments</a:t>
            </a:r>
          </a:p>
          <a:p>
            <a:pPr lvl="1"/>
            <a:r>
              <a:rPr lang="en-US" baseline="0" dirty="0" smtClean="0"/>
              <a:t>Not filing </a:t>
            </a:r>
            <a:r>
              <a:rPr lang="en-US" baseline="0" dirty="0" smtClean="0"/>
              <a:t>to receive EIC or other refundable </a:t>
            </a:r>
            <a:r>
              <a:rPr lang="en-US" baseline="0" dirty="0" smtClean="0"/>
              <a:t>credit</a:t>
            </a:r>
            <a:endParaRPr lang="en-US" baseline="0" dirty="0" smtClean="0"/>
          </a:p>
          <a:p>
            <a:r>
              <a:rPr lang="en-US" baseline="0" dirty="0" smtClean="0"/>
              <a:t>Same temporary absences as prior slide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Income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a sheltered workshop is not included as income or considered "substantial gainful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activity”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tri-fold to determine dependency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FB6AB21-86C4-4C18-96F1-AC32C5F8D03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572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Tiebreaker</a:t>
            </a:r>
            <a:r>
              <a:rPr lang="en-US" baseline="0" dirty="0" smtClean="0"/>
              <a:t> rules kick in when more than one taxpayer </a:t>
            </a:r>
            <a:r>
              <a:rPr lang="en-US" baseline="0" dirty="0" smtClean="0"/>
              <a:t>can claim </a:t>
            </a:r>
            <a:r>
              <a:rPr lang="en-US" baseline="0" dirty="0" smtClean="0"/>
              <a:t>a </a:t>
            </a:r>
            <a:r>
              <a:rPr lang="en-US" baseline="0" dirty="0" smtClean="0"/>
              <a:t>child</a:t>
            </a:r>
            <a:endParaRPr lang="en-US" baseline="0" dirty="0" smtClean="0"/>
          </a:p>
          <a:p>
            <a:r>
              <a:rPr lang="en-US" baseline="0" dirty="0" smtClean="0"/>
              <a:t>Custodial parent is the parent the child lives with the majority of the </a:t>
            </a:r>
            <a:r>
              <a:rPr lang="en-US" baseline="0" dirty="0" smtClean="0"/>
              <a:t>time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FB6AB21-86C4-4C18-96F1-AC32C5F8D03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7988" y="698500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300" dirty="0" smtClean="0"/>
              <a:t>Form</a:t>
            </a:r>
            <a:r>
              <a:rPr lang="en-US" altLang="en-US" sz="1300" baseline="0" dirty="0" smtClean="0"/>
              <a:t> 8453 held by taxpayers until requested by </a:t>
            </a:r>
            <a:r>
              <a:rPr lang="en-US" altLang="en-US" sz="1300" baseline="0" dirty="0" smtClean="0"/>
              <a:t>IRS </a:t>
            </a:r>
          </a:p>
          <a:p>
            <a:r>
              <a:rPr lang="en-US" altLang="en-US" sz="1300" baseline="0" dirty="0" smtClean="0"/>
              <a:t>We </a:t>
            </a:r>
            <a:r>
              <a:rPr lang="en-US" altLang="en-US" sz="1300" baseline="0" dirty="0" smtClean="0"/>
              <a:t>no longer maintain and mail 8453 with documents attached to </a:t>
            </a:r>
            <a:r>
              <a:rPr lang="en-US" altLang="en-US" sz="1300" baseline="0" dirty="0" smtClean="0"/>
              <a:t>IRS</a:t>
            </a:r>
            <a:endParaRPr lang="en-US" altLang="en-US" sz="1300" baseline="0" dirty="0" smtClean="0"/>
          </a:p>
          <a:p>
            <a:r>
              <a:rPr lang="en-US" altLang="en-US" sz="1300" baseline="0" dirty="0" smtClean="0"/>
              <a:t>Absent Form 8332 or pre-2009 divorce decree, custodial parent claims </a:t>
            </a:r>
            <a:r>
              <a:rPr lang="en-US" altLang="en-US" sz="1300" baseline="0" dirty="0" smtClean="0"/>
              <a:t>child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015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Rectangle 6"/>
          <p:cNvSpPr/>
          <p:nvPr/>
        </p:nvSpPr>
        <p:spPr>
          <a:xfrm>
            <a:off x="2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38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267">
                <a:solidFill>
                  <a:schemeClr val="bg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1" y="5056018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5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1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0085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-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2592853" indent="-302676">
              <a:defRPr/>
            </a:lvl4pPr>
            <a:lvl5pPr marL="3196087" indent="-302676"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690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-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319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3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33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3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3733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-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5"/>
            <a:ext cx="4664075" cy="3779839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5"/>
            <a:ext cx="4663440" cy="3779839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82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-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3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76373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-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916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-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16034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-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39" y="6265304"/>
            <a:ext cx="518079" cy="365125"/>
          </a:xfrm>
        </p:spPr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869618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-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2" y="6265304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8" y="6174257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7" y="6174257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ectangle 12"/>
          <p:cNvSpPr/>
          <p:nvPr/>
        </p:nvSpPr>
        <p:spPr>
          <a:xfrm>
            <a:off x="0" y="1182570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737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09570" rtl="0" eaLnBrk="1" latinLnBrk="0" hangingPunct="1">
        <a:spcBef>
          <a:spcPct val="0"/>
        </a:spcBef>
        <a:buNone/>
        <a:defRPr sz="5333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5073" indent="-455073" algn="l" defTabSz="609570" rtl="0" eaLnBrk="1" latinLnBrk="0" hangingPunct="1">
        <a:spcBef>
          <a:spcPts val="24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219170" indent="-450839" algn="l" defTabSz="609570" rtl="0" eaLnBrk="1" latinLnBrk="0" hangingPunct="1">
        <a:spcBef>
          <a:spcPts val="12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904952" indent="-380990" algn="l" defTabSz="609570" rtl="0" eaLnBrk="1" latinLnBrk="0" hangingPunct="1">
        <a:spcBef>
          <a:spcPts val="800"/>
        </a:spcBef>
        <a:buClr>
          <a:srgbClr val="55493F"/>
        </a:buClr>
        <a:buSzPct val="110000"/>
        <a:buFont typeface="Arial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609570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609570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067" userDrawn="1">
          <p15:clr>
            <a:srgbClr val="F26B43"/>
          </p15:clr>
        </p15:guide>
        <p15:guide id="2" pos="683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pos="800" userDrawn="1">
          <p15:clr>
            <a:srgbClr val="F26B43"/>
          </p15:clr>
        </p15:guide>
        <p15:guide id="5" orient="horz" pos="1344" userDrawn="1">
          <p15:clr>
            <a:srgbClr val="F26B43"/>
          </p15:clr>
        </p15:guide>
        <p15:guide id="6" pos="512" userDrawn="1">
          <p15:clr>
            <a:srgbClr val="F26B43"/>
          </p15:clr>
        </p15:guide>
        <p15:guide id="7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0EEE38A1-4EEA-44E9-B5FF-606570E110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Pub 4012 – Tab C</a:t>
            </a:r>
          </a:p>
          <a:p>
            <a:r>
              <a:rPr lang="en-US" smtClean="0"/>
              <a:t>Pub 4491 – Lesson 6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568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548E9-6249-43D8-B9E7-ADE04452238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1146" name="Rectangle 10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dirty="0" smtClean="0"/>
              <a:t>Items included in </a:t>
            </a:r>
            <a:r>
              <a:rPr lang="en-US" altLang="en-US" dirty="0" smtClean="0"/>
              <a:t>support*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Food, lodging, clothing, education, medical and dental care, recreation, transportation, gifts, necessities</a:t>
            </a:r>
          </a:p>
          <a:p>
            <a:r>
              <a:rPr lang="en-US" altLang="en-US" dirty="0" smtClean="0"/>
              <a:t>Social Security benefits in child’s name is income provided by child</a:t>
            </a:r>
          </a:p>
          <a:p>
            <a:r>
              <a:rPr lang="en-US" altLang="en-US" dirty="0" smtClean="0"/>
              <a:t>Welfare benefits considered income provided by </a:t>
            </a:r>
            <a:r>
              <a:rPr lang="en-US" altLang="en-US" dirty="0" smtClean="0"/>
              <a:t>parent</a:t>
            </a:r>
          </a:p>
          <a:p>
            <a:pPr marL="0" indent="0">
              <a:buNone/>
            </a:pPr>
            <a:r>
              <a:rPr lang="en-US" altLang="en-US" sz="4000" dirty="0" smtClean="0"/>
              <a:t>* Costs ar</a:t>
            </a:r>
            <a:r>
              <a:rPr lang="en-US" altLang="en-US" sz="4000" dirty="0" smtClean="0"/>
              <a:t>e after reimbursements or tax-free scholarships</a:t>
            </a:r>
            <a:endParaRPr lang="en-US" altLang="en-US" sz="4000" dirty="0" smtClean="0"/>
          </a:p>
          <a:p>
            <a:pPr lvl="1"/>
            <a:endParaRPr lang="en-US" altLang="en-US" dirty="0" smtClean="0"/>
          </a:p>
          <a:p>
            <a:endParaRPr lang="en-US" altLang="en-US" dirty="0"/>
          </a:p>
        </p:txBody>
      </p:sp>
      <p:sp>
        <p:nvSpPr>
          <p:cNvPr id="2457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5209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NTTC Training -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6083" name="Rectangle 7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Form</a:t>
            </a:r>
            <a:r>
              <a:rPr lang="en-US" altLang="en-US" dirty="0" smtClean="0"/>
              <a:t> 2120 </a:t>
            </a:r>
            <a:r>
              <a:rPr lang="en-US" altLang="en-US" dirty="0"/>
              <a:t>Multiple Support </a:t>
            </a:r>
            <a:r>
              <a:rPr lang="en-US" altLang="en-US" dirty="0" smtClean="0"/>
              <a:t>Declaration required </a:t>
            </a:r>
            <a:r>
              <a:rPr lang="en-US" altLang="en-US" dirty="0"/>
              <a:t>if</a:t>
            </a:r>
          </a:p>
          <a:p>
            <a:pPr lvl="1"/>
            <a:r>
              <a:rPr lang="en-US" altLang="en-US" dirty="0"/>
              <a:t>Several</a:t>
            </a:r>
            <a:r>
              <a:rPr lang="en-US" altLang="en-US" dirty="0" smtClean="0"/>
              <a:t> individuals </a:t>
            </a:r>
            <a:r>
              <a:rPr lang="en-US" altLang="en-US" dirty="0"/>
              <a:t>together provide</a:t>
            </a:r>
            <a:r>
              <a:rPr lang="en-US" altLang="en-US" dirty="0" smtClean="0"/>
              <a:t> over 50</a:t>
            </a:r>
            <a:r>
              <a:rPr lang="en-US" altLang="en-US" dirty="0"/>
              <a:t>%</a:t>
            </a:r>
            <a:r>
              <a:rPr lang="en-US" altLang="en-US" dirty="0" smtClean="0"/>
              <a:t> support</a:t>
            </a:r>
          </a:p>
          <a:p>
            <a:pPr lvl="1"/>
            <a:r>
              <a:rPr lang="en-US" altLang="en-US" dirty="0" smtClean="0"/>
              <a:t>Considered individuals must provide at </a:t>
            </a:r>
            <a:r>
              <a:rPr lang="en-US" altLang="en-US" dirty="0"/>
              <a:t>least 10%</a:t>
            </a:r>
            <a:r>
              <a:rPr lang="en-US" altLang="en-US" dirty="0" smtClean="0"/>
              <a:t> support</a:t>
            </a:r>
          </a:p>
          <a:p>
            <a:r>
              <a:rPr lang="en-US" altLang="en-US" dirty="0" smtClean="0"/>
              <a:t>Declaration </a:t>
            </a:r>
            <a:r>
              <a:rPr lang="en-US" altLang="en-US" dirty="0"/>
              <a:t>states who may claim </a:t>
            </a:r>
            <a:r>
              <a:rPr lang="en-US" altLang="en-US" dirty="0" smtClean="0"/>
              <a:t>dependent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Individuals can vary year to year</a:t>
            </a:r>
          </a:p>
          <a:p>
            <a:pPr lvl="1"/>
            <a:r>
              <a:rPr lang="en-US" altLang="en-US" dirty="0" smtClean="0"/>
              <a:t>Individuals providing at least 10% support decide </a:t>
            </a:r>
            <a:r>
              <a:rPr lang="en-US" altLang="en-US" dirty="0" smtClean="0"/>
              <a:t>among </a:t>
            </a:r>
            <a:r>
              <a:rPr lang="en-US" altLang="en-US" dirty="0" smtClean="0"/>
              <a:t>themselves who claims </a:t>
            </a:r>
            <a:r>
              <a:rPr lang="en-US" altLang="en-US" dirty="0" smtClean="0"/>
              <a:t>the dependent</a:t>
            </a:r>
            <a:r>
              <a:rPr lang="en-US" altLang="en-US" dirty="0" smtClean="0"/>
              <a:t>	</a:t>
            </a:r>
            <a:endParaRPr lang="en-US" altLang="en-US" dirty="0"/>
          </a:p>
        </p:txBody>
      </p:sp>
      <p:sp>
        <p:nvSpPr>
          <p:cNvPr id="266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327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8E9-6249-43D8-B9E7-ADE04452238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4034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Dependents</a:t>
            </a:r>
            <a:endParaRPr lang="en-US" dirty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676400" y="2209800"/>
            <a:ext cx="375551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0" b="1" dirty="0"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93188" name="Text Box 6"/>
          <p:cNvSpPr txBox="1">
            <a:spLocks noChangeArrowheads="1"/>
          </p:cNvSpPr>
          <p:nvPr/>
        </p:nvSpPr>
        <p:spPr bwMode="auto">
          <a:xfrm>
            <a:off x="3962400" y="3886200"/>
            <a:ext cx="4267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 dirty="0">
                <a:latin typeface="Calibri" pitchFamily="34" charset="0"/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1252976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548E9-6249-43D8-B9E7-ADE04452238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1755" name="Rectangle 11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Personal exemption amount reduced to $</a:t>
            </a:r>
            <a:r>
              <a:rPr lang="en-US" altLang="en-US" dirty="0" smtClean="0"/>
              <a:t>0 for tax years 2018 – 2025 </a:t>
            </a:r>
            <a:endParaRPr lang="en-US" altLang="en-US" dirty="0" smtClean="0"/>
          </a:p>
          <a:p>
            <a:r>
              <a:rPr lang="en-US" altLang="en-US" dirty="0" smtClean="0"/>
              <a:t>$4,150 exemption </a:t>
            </a:r>
            <a:r>
              <a:rPr lang="en-US" altLang="en-US" dirty="0" smtClean="0"/>
              <a:t>amount still </a:t>
            </a:r>
            <a:r>
              <a:rPr lang="en-US" altLang="en-US" dirty="0" smtClean="0"/>
              <a:t>in place for qualifying relative gross income test</a:t>
            </a:r>
          </a:p>
          <a:p>
            <a:endParaRPr lang="en-US" altLang="en-US" dirty="0"/>
          </a:p>
        </p:txBody>
      </p:sp>
      <p:sp>
        <p:nvSpPr>
          <p:cNvPr id="7170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Exemption Deduction Suspended</a:t>
            </a:r>
            <a:endParaRPr lang="en-US" dirty="0"/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9067800" y="38100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800"/>
              </a:spcBef>
              <a:buClr>
                <a:srgbClr val="B54A10"/>
              </a:buClr>
              <a:buSzPct val="94000"/>
              <a:buFont typeface="Calibri" pitchFamily="34" charset="0"/>
              <a:buChar char="●"/>
              <a:defRPr sz="32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1200"/>
              </a:spcBef>
              <a:buClr>
                <a:srgbClr val="105766"/>
              </a:buClr>
              <a:buSzPct val="63000"/>
              <a:buFont typeface="Wingdings" pitchFamily="2" charset="2"/>
              <a:buChar char=""/>
              <a:defRPr sz="30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F1E25"/>
              </a:buClr>
              <a:buSzPct val="70000"/>
              <a:buFont typeface="Wingdings" pitchFamily="2" charset="2"/>
              <a:buChar char=""/>
              <a:defRPr sz="28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9639D"/>
              </a:buClr>
              <a:buSzPct val="90000"/>
              <a:buFont typeface="Calibri" pitchFamily="34" charset="0"/>
              <a:buChar char="●"/>
              <a:defRPr sz="24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74B78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 b="0" dirty="0"/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8686800" y="228605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800"/>
              </a:spcBef>
              <a:buClr>
                <a:srgbClr val="B54A10"/>
              </a:buClr>
              <a:buSzPct val="94000"/>
              <a:buFont typeface="Calibri" pitchFamily="34" charset="0"/>
              <a:buChar char="●"/>
              <a:defRPr sz="32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ts val="1200"/>
              </a:spcBef>
              <a:buClr>
                <a:srgbClr val="105766"/>
              </a:buClr>
              <a:buSzPct val="63000"/>
              <a:buFont typeface="Wingdings" pitchFamily="2" charset="2"/>
              <a:buChar char=""/>
              <a:defRPr sz="30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F1E25"/>
              </a:buClr>
              <a:buSzPct val="70000"/>
              <a:buFont typeface="Wingdings" pitchFamily="2" charset="2"/>
              <a:buChar char=""/>
              <a:defRPr sz="28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9639D"/>
              </a:buClr>
              <a:buSzPct val="90000"/>
              <a:buFont typeface="Calibri" pitchFamily="34" charset="0"/>
              <a:buChar char="●"/>
              <a:defRPr sz="24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74B78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13055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-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Even though no exemption deduction 2018 – 2025, important for:</a:t>
            </a:r>
          </a:p>
          <a:p>
            <a:pPr lvl="1"/>
            <a:r>
              <a:rPr lang="en-US" dirty="0" smtClean="0"/>
              <a:t>Deductions</a:t>
            </a:r>
          </a:p>
          <a:p>
            <a:pPr lvl="2"/>
            <a:r>
              <a:rPr lang="en-US" dirty="0" smtClean="0"/>
              <a:t>Limited to expenses for taxpayer, spouse and dependents, e.g. medical</a:t>
            </a:r>
          </a:p>
          <a:p>
            <a:pPr lvl="1"/>
            <a:r>
              <a:rPr lang="en-US" dirty="0" smtClean="0"/>
              <a:t>Credits</a:t>
            </a:r>
          </a:p>
          <a:p>
            <a:pPr lvl="2"/>
            <a:r>
              <a:rPr lang="en-US" dirty="0"/>
              <a:t>Limited to expenses for taxpayer, spouse and </a:t>
            </a:r>
            <a:r>
              <a:rPr lang="en-US" dirty="0" smtClean="0"/>
              <a:t>dependents, e.g. education credits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Rules Unchanged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55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548E9-6249-43D8-B9E7-ADE04452238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6395" name="Rectangle 11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Two types of Dependents</a:t>
            </a:r>
          </a:p>
          <a:p>
            <a:pPr lvl="1"/>
            <a:r>
              <a:rPr lang="en-US" altLang="en-US" dirty="0" smtClean="0"/>
              <a:t>Qualifying child 	</a:t>
            </a:r>
          </a:p>
          <a:p>
            <a:pPr lvl="2"/>
            <a:r>
              <a:rPr lang="en-US" altLang="en-US" dirty="0" smtClean="0"/>
              <a:t>Includes  </a:t>
            </a:r>
            <a:r>
              <a:rPr lang="en-US" altLang="en-US" dirty="0" smtClean="0"/>
              <a:t>permanently and totally disabled adult </a:t>
            </a:r>
          </a:p>
          <a:p>
            <a:pPr lvl="1"/>
            <a:r>
              <a:rPr lang="en-US" altLang="en-US" dirty="0" smtClean="0"/>
              <a:t>Qualifying relative</a:t>
            </a:r>
          </a:p>
          <a:p>
            <a:pPr lvl="2"/>
            <a:r>
              <a:rPr lang="en-US" altLang="en-US" dirty="0"/>
              <a:t>I</a:t>
            </a:r>
            <a:r>
              <a:rPr lang="en-US" altLang="en-US" dirty="0" smtClean="0"/>
              <a:t>ncludes </a:t>
            </a:r>
            <a:r>
              <a:rPr lang="en-US" altLang="en-US" dirty="0" smtClean="0"/>
              <a:t>qualifying </a:t>
            </a:r>
            <a:r>
              <a:rPr lang="en-US" altLang="en-US" dirty="0" smtClean="0"/>
              <a:t>non-relative</a:t>
            </a:r>
            <a:endParaRPr lang="en-US" altLang="en-US" dirty="0"/>
          </a:p>
        </p:txBody>
      </p:sp>
      <p:sp>
        <p:nvSpPr>
          <p:cNvPr id="1331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Claiming a 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658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548E9-6249-43D8-B9E7-ADE04452238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/>
          </p:nvPr>
        </p:nvSpPr>
        <p:spPr>
          <a:xfrm>
            <a:off x="1278833" y="1761433"/>
            <a:ext cx="9753600" cy="45038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Taxpayer cannot claim individual as a dependent</a:t>
            </a:r>
          </a:p>
          <a:p>
            <a:pPr lvl="1"/>
            <a:r>
              <a:rPr lang="en-US" dirty="0" smtClean="0"/>
              <a:t>If taxpayer/spouse </a:t>
            </a:r>
            <a:r>
              <a:rPr lang="en-US" dirty="0" smtClean="0"/>
              <a:t>can be </a:t>
            </a:r>
            <a:r>
              <a:rPr lang="en-US" dirty="0" smtClean="0"/>
              <a:t>claimed as a </a:t>
            </a:r>
            <a:r>
              <a:rPr lang="en-US" dirty="0" smtClean="0"/>
              <a:t>dependent by another taxpayer</a:t>
            </a:r>
          </a:p>
          <a:p>
            <a:pPr lvl="2"/>
            <a:r>
              <a:rPr lang="en-US" dirty="0" smtClean="0"/>
              <a:t>Exception: if other person does not have to file, then taxpayer can claim dependents</a:t>
            </a:r>
            <a:endParaRPr lang="en-US" dirty="0" smtClean="0"/>
          </a:p>
          <a:p>
            <a:pPr lvl="1"/>
            <a:r>
              <a:rPr lang="en-US" dirty="0" smtClean="0"/>
              <a:t>Individual must be U.S. </a:t>
            </a:r>
            <a:r>
              <a:rPr lang="en-US" dirty="0" smtClean="0"/>
              <a:t>citizen or </a:t>
            </a:r>
            <a:r>
              <a:rPr lang="en-US" dirty="0"/>
              <a:t>national, </a:t>
            </a:r>
            <a:r>
              <a:rPr lang="en-US" dirty="0" smtClean="0"/>
              <a:t>U.S. resident </a:t>
            </a:r>
            <a:r>
              <a:rPr lang="en-US" dirty="0" smtClean="0"/>
              <a:t>alien, </a:t>
            </a:r>
            <a:r>
              <a:rPr lang="en-US" dirty="0" smtClean="0"/>
              <a:t>or resident of Canada or Mexico </a:t>
            </a:r>
          </a:p>
          <a:p>
            <a:pPr lvl="1"/>
            <a:r>
              <a:rPr lang="en-US" dirty="0" smtClean="0"/>
              <a:t>Individual cannot file MFJ </a:t>
            </a:r>
          </a:p>
          <a:p>
            <a:pPr lvl="2"/>
            <a:r>
              <a:rPr lang="en-US" dirty="0" smtClean="0"/>
              <a:t>Exception: </a:t>
            </a:r>
            <a:r>
              <a:rPr lang="en-US" dirty="0" smtClean="0"/>
              <a:t>filing </a:t>
            </a:r>
            <a:r>
              <a:rPr lang="en-US" dirty="0" smtClean="0"/>
              <a:t>only to receive withholding or estimated payments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Claiming a Dependent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1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548E9-6249-43D8-B9E7-ADE04452238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Four tests for qualifying child</a:t>
            </a:r>
          </a:p>
          <a:p>
            <a:pPr lvl="1"/>
            <a:r>
              <a:rPr lang="en-US" b="1" dirty="0" smtClean="0"/>
              <a:t>Support</a:t>
            </a:r>
            <a:r>
              <a:rPr lang="en-US" dirty="0" smtClean="0"/>
              <a:t>: </a:t>
            </a:r>
            <a:r>
              <a:rPr lang="en-US" dirty="0" smtClean="0"/>
              <a:t>child </a:t>
            </a:r>
            <a:r>
              <a:rPr lang="en-US" dirty="0" smtClean="0"/>
              <a:t>cannot provide over half their own support</a:t>
            </a:r>
          </a:p>
          <a:p>
            <a:pPr lvl="1"/>
            <a:r>
              <a:rPr lang="en-US" b="1" dirty="0" smtClean="0"/>
              <a:t>Age</a:t>
            </a:r>
            <a:r>
              <a:rPr lang="en-US" dirty="0" smtClean="0"/>
              <a:t>: </a:t>
            </a:r>
            <a:r>
              <a:rPr lang="en-US" dirty="0" smtClean="0"/>
              <a:t>under </a:t>
            </a:r>
            <a:r>
              <a:rPr lang="en-US" dirty="0" smtClean="0"/>
              <a:t>19 or under 24 and full-time student </a:t>
            </a:r>
            <a:r>
              <a:rPr lang="en-US" b="1" dirty="0" smtClean="0"/>
              <a:t>and</a:t>
            </a:r>
            <a:r>
              <a:rPr lang="en-US" dirty="0" smtClean="0"/>
              <a:t> younger than taxpayer or </a:t>
            </a:r>
            <a:r>
              <a:rPr lang="en-US" dirty="0" smtClean="0"/>
              <a:t>spouse</a:t>
            </a:r>
          </a:p>
          <a:p>
            <a:pPr lvl="2"/>
            <a:r>
              <a:rPr lang="en-US" dirty="0" smtClean="0"/>
              <a:t>Any </a:t>
            </a:r>
            <a:r>
              <a:rPr lang="en-US" dirty="0" smtClean="0"/>
              <a:t>age if permanently and totally disabled</a:t>
            </a:r>
          </a:p>
          <a:p>
            <a:pPr lvl="1"/>
            <a:r>
              <a:rPr lang="en-US" b="1" dirty="0" smtClean="0"/>
              <a:t>Relationship</a:t>
            </a:r>
            <a:r>
              <a:rPr lang="en-US" dirty="0" smtClean="0"/>
              <a:t>: </a:t>
            </a:r>
            <a:r>
              <a:rPr lang="en-US" dirty="0" smtClean="0"/>
              <a:t>child</a:t>
            </a:r>
            <a:r>
              <a:rPr lang="en-US" dirty="0" smtClean="0"/>
              <a:t>, grandchild, brother, sister – descendents thereof and qualified foster child</a:t>
            </a:r>
          </a:p>
          <a:p>
            <a:pPr lvl="1"/>
            <a:r>
              <a:rPr lang="en-US" b="1" dirty="0" smtClean="0"/>
              <a:t>Residency</a:t>
            </a:r>
            <a:r>
              <a:rPr lang="en-US" dirty="0" smtClean="0"/>
              <a:t>: </a:t>
            </a:r>
            <a:r>
              <a:rPr lang="en-US" dirty="0" smtClean="0"/>
              <a:t>child </a:t>
            </a:r>
            <a:r>
              <a:rPr lang="en-US" dirty="0" smtClean="0"/>
              <a:t>lived in home over 6 months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Qualifying Child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753600" y="1212036"/>
            <a:ext cx="1600200" cy="40011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000" b="1" dirty="0" smtClean="0"/>
              <a:t>NTTC Tri-fold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0935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548E9-6249-43D8-B9E7-ADE04452238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Four tests for qualifying relative</a:t>
            </a:r>
          </a:p>
          <a:p>
            <a:pPr lvl="1"/>
            <a:r>
              <a:rPr lang="en-US" b="1" dirty="0" smtClean="0"/>
              <a:t>Residency </a:t>
            </a:r>
            <a:r>
              <a:rPr lang="en-US" dirty="0" smtClean="0"/>
              <a:t>or</a:t>
            </a:r>
            <a:r>
              <a:rPr lang="en-US" b="1" dirty="0" smtClean="0"/>
              <a:t> Relationship</a:t>
            </a:r>
          </a:p>
          <a:p>
            <a:pPr lvl="2"/>
            <a:r>
              <a:rPr lang="en-US" dirty="0" smtClean="0"/>
              <a:t>Residency: </a:t>
            </a:r>
            <a:r>
              <a:rPr lang="en-US" dirty="0" smtClean="0"/>
              <a:t>lived </a:t>
            </a:r>
            <a:r>
              <a:rPr lang="en-US" dirty="0" smtClean="0"/>
              <a:t>with taxpayer all year </a:t>
            </a:r>
          </a:p>
          <a:p>
            <a:pPr lvl="2"/>
            <a:r>
              <a:rPr lang="en-US" dirty="0" smtClean="0"/>
              <a:t>Relationship: </a:t>
            </a:r>
            <a:r>
              <a:rPr lang="en-US" dirty="0" smtClean="0"/>
              <a:t>same </a:t>
            </a:r>
            <a:r>
              <a:rPr lang="en-US" dirty="0" smtClean="0"/>
              <a:t>as qualifying child plus – parent, grandparent, aunt or uncle</a:t>
            </a:r>
          </a:p>
          <a:p>
            <a:pPr lvl="1"/>
            <a:r>
              <a:rPr lang="en-US" b="1" dirty="0" smtClean="0"/>
              <a:t>Not</a:t>
            </a:r>
            <a:r>
              <a:rPr lang="en-US" dirty="0" smtClean="0"/>
              <a:t> </a:t>
            </a:r>
            <a:r>
              <a:rPr lang="en-US" b="1" dirty="0" smtClean="0"/>
              <a:t>the qualifying child </a:t>
            </a:r>
            <a:r>
              <a:rPr lang="en-US" dirty="0" smtClean="0"/>
              <a:t>of another taxpayer</a:t>
            </a:r>
          </a:p>
          <a:p>
            <a:pPr lvl="1"/>
            <a:r>
              <a:rPr lang="en-US" b="1" dirty="0" smtClean="0"/>
              <a:t>Gross income </a:t>
            </a:r>
            <a:r>
              <a:rPr lang="en-US" dirty="0" smtClean="0"/>
              <a:t>below exemption amount: $</a:t>
            </a:r>
            <a:r>
              <a:rPr lang="en-US" dirty="0" smtClean="0"/>
              <a:t>4,150 </a:t>
            </a:r>
            <a:r>
              <a:rPr lang="en-US" dirty="0" smtClean="0"/>
              <a:t>for 2018</a:t>
            </a:r>
          </a:p>
          <a:p>
            <a:pPr lvl="1"/>
            <a:r>
              <a:rPr lang="en-US" dirty="0" smtClean="0"/>
              <a:t>Taxpayer provided over half the </a:t>
            </a:r>
            <a:r>
              <a:rPr lang="en-US" b="1" dirty="0" smtClean="0"/>
              <a:t>support</a:t>
            </a:r>
            <a:r>
              <a:rPr lang="en-US" dirty="0" smtClean="0"/>
              <a:t> of individual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Qualifying Relative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753600" y="1251760"/>
            <a:ext cx="1600200" cy="40011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000" b="1" dirty="0" smtClean="0"/>
              <a:t>NTTC Tri-fold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1187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548E9-6249-43D8-B9E7-ADE04452238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Tiebreaker rules: </a:t>
            </a:r>
            <a:r>
              <a:rPr lang="en-US" dirty="0" smtClean="0"/>
              <a:t>more </a:t>
            </a:r>
            <a:r>
              <a:rPr lang="en-US" dirty="0" smtClean="0"/>
              <a:t>than one taxpayer claims a child</a:t>
            </a:r>
          </a:p>
          <a:p>
            <a:pPr lvl="1"/>
            <a:r>
              <a:rPr lang="en-US" dirty="0" smtClean="0"/>
              <a:t>Only one the parent, parent wins</a:t>
            </a:r>
          </a:p>
          <a:p>
            <a:pPr lvl="1"/>
            <a:r>
              <a:rPr lang="en-US" dirty="0" smtClean="0"/>
              <a:t>Both parents claim child, custodial parent wins</a:t>
            </a:r>
          </a:p>
          <a:p>
            <a:pPr lvl="1"/>
            <a:r>
              <a:rPr lang="en-US" dirty="0" smtClean="0"/>
              <a:t>Child in custody of both parents same amount of time, parent with higher AGI wins</a:t>
            </a:r>
          </a:p>
          <a:p>
            <a:pPr lvl="1"/>
            <a:r>
              <a:rPr lang="en-US" dirty="0" smtClean="0"/>
              <a:t>None </a:t>
            </a:r>
            <a:r>
              <a:rPr lang="en-US" dirty="0" smtClean="0"/>
              <a:t>is parent, taxpayer with </a:t>
            </a:r>
            <a:r>
              <a:rPr lang="en-US" dirty="0" smtClean="0"/>
              <a:t>highest </a:t>
            </a:r>
            <a:r>
              <a:rPr lang="en-US" dirty="0" smtClean="0"/>
              <a:t>AGI wins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Qualifying Child of More than One Person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753600" y="1251760"/>
            <a:ext cx="1600200" cy="40011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000" b="1" dirty="0" smtClean="0"/>
              <a:t>NTTC Tri-fold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7324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NTTC Training -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2"/>
          </p:nvPr>
        </p:nvSpPr>
        <p:spPr>
          <a:xfrm>
            <a:off x="1278833" y="1761432"/>
            <a:ext cx="9753600" cy="4410767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 smtClean="0"/>
              <a:t>Form 8332 releases exemption to non-custodial parent</a:t>
            </a:r>
          </a:p>
          <a:p>
            <a:pPr lvl="1"/>
            <a:r>
              <a:rPr lang="en-US" altLang="en-US" dirty="0" smtClean="0"/>
              <a:t>Does</a:t>
            </a:r>
            <a:r>
              <a:rPr lang="en-US" altLang="en-US" b="1" dirty="0" smtClean="0"/>
              <a:t> not </a:t>
            </a:r>
            <a:r>
              <a:rPr lang="en-US" altLang="en-US" dirty="0" smtClean="0"/>
              <a:t>allow non-custodial parent to file </a:t>
            </a:r>
            <a:r>
              <a:rPr lang="en-US" altLang="en-US" dirty="0" smtClean="0"/>
              <a:t>HoH, </a:t>
            </a:r>
            <a:r>
              <a:rPr lang="en-US" altLang="en-US" dirty="0" smtClean="0"/>
              <a:t>claim </a:t>
            </a:r>
            <a:r>
              <a:rPr lang="en-US" altLang="en-US" dirty="0" smtClean="0"/>
              <a:t>EIC or claim child / dependent care credit (CDC)</a:t>
            </a:r>
            <a:endParaRPr lang="en-US" altLang="en-US" dirty="0" smtClean="0"/>
          </a:p>
          <a:p>
            <a:pPr lvl="1"/>
            <a:r>
              <a:rPr lang="en-US" altLang="en-US" b="1" dirty="0" smtClean="0"/>
              <a:t>Does</a:t>
            </a:r>
            <a:r>
              <a:rPr lang="en-US" altLang="en-US" dirty="0" smtClean="0"/>
              <a:t> allow non-custodial parent to claim Child Tax Credit</a:t>
            </a:r>
          </a:p>
          <a:p>
            <a:pPr lvl="1"/>
            <a:r>
              <a:rPr lang="en-US" altLang="en-US" dirty="0" smtClean="0"/>
              <a:t>Must be signed by custodial parent</a:t>
            </a:r>
          </a:p>
          <a:p>
            <a:pPr lvl="1"/>
            <a:r>
              <a:rPr lang="en-US" altLang="en-US" dirty="0" smtClean="0"/>
              <a:t>Custodial parent may still file </a:t>
            </a:r>
            <a:r>
              <a:rPr lang="en-US" altLang="en-US" dirty="0" smtClean="0"/>
              <a:t>HoH, </a:t>
            </a:r>
            <a:r>
              <a:rPr lang="en-US" altLang="en-US" dirty="0" smtClean="0"/>
              <a:t>claim </a:t>
            </a:r>
            <a:r>
              <a:rPr lang="en-US" altLang="en-US" dirty="0" smtClean="0"/>
              <a:t>EIC or </a:t>
            </a:r>
            <a:r>
              <a:rPr lang="en-US" altLang="en-US" dirty="0"/>
              <a:t>claim </a:t>
            </a:r>
            <a:r>
              <a:rPr lang="en-US" altLang="en-US" dirty="0" smtClean="0"/>
              <a:t>CDC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Form 8332 or</a:t>
            </a:r>
            <a:r>
              <a:rPr lang="en-US" altLang="en-US" dirty="0" smtClean="0"/>
              <a:t> pre-2009 divorce decree pages can </a:t>
            </a:r>
            <a:r>
              <a:rPr lang="en-US" altLang="en-US" dirty="0" smtClean="0"/>
              <a:t>be scanned and attached </a:t>
            </a:r>
            <a:r>
              <a:rPr lang="en-US" altLang="en-US" dirty="0" smtClean="0"/>
              <a:t>to </a:t>
            </a:r>
            <a:r>
              <a:rPr lang="en-US" altLang="en-US" dirty="0" smtClean="0"/>
              <a:t>return*</a:t>
            </a:r>
          </a:p>
          <a:p>
            <a:pPr marL="576262" lvl="1" indent="0">
              <a:buNone/>
            </a:pPr>
            <a:r>
              <a:rPr lang="en-US" altLang="en-US" dirty="0" smtClean="0"/>
              <a:t>* Tax-Aide policy is not to mail </a:t>
            </a:r>
            <a:r>
              <a:rPr lang="en-US" altLang="en-US" dirty="0"/>
              <a:t>Form </a:t>
            </a:r>
            <a:r>
              <a:rPr lang="en-US" altLang="en-US" dirty="0" smtClean="0"/>
              <a:t>8453 – taxpayer should retain in case IRS asks for documents or details</a:t>
            </a:r>
            <a:endParaRPr lang="en-US" altLang="en-US" dirty="0"/>
          </a:p>
          <a:p>
            <a:pPr lvl="1"/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Child of Separated Parents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753600" y="1251760"/>
            <a:ext cx="1600200" cy="40011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000" b="1" dirty="0" smtClean="0"/>
              <a:t>NTTC Tri-fold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8997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RPF PPTX Template W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>
              <a:lumMod val="75000"/>
            </a:schemeClr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3.potx" id="{09A11800-1FAA-4462-9884-8560C81008AD}" vid="{C6F55885-FEB7-4C60-8FC5-DEB160FF1D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AARPF PPTX Template Wide v3</Template>
  <TotalTime>0</TotalTime>
  <Words>898</Words>
  <Application>Microsoft Office PowerPoint</Application>
  <PresentationFormat>Widescreen</PresentationFormat>
  <Paragraphs>140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AARPF PPTX Template Wide</vt:lpstr>
      <vt:lpstr>Dependents</vt:lpstr>
      <vt:lpstr>Personal Exemption Deduction Suspended</vt:lpstr>
      <vt:lpstr>Dependent Rules Unchanged</vt:lpstr>
      <vt:lpstr>Claiming a Dependent</vt:lpstr>
      <vt:lpstr>Claiming a Dependent </vt:lpstr>
      <vt:lpstr>Qualifying Child</vt:lpstr>
      <vt:lpstr>Qualifying Relative</vt:lpstr>
      <vt:lpstr>Qualifying Child of More than One Person</vt:lpstr>
      <vt:lpstr>Child of Separated Parents</vt:lpstr>
      <vt:lpstr>Support </vt:lpstr>
      <vt:lpstr>Multiple Support</vt:lpstr>
      <vt:lpstr>Dependents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2018-10-01T04:09:35Z</dcterms:created>
  <dcterms:modified xsi:type="dcterms:W3CDTF">2018-10-10T22:05:40Z</dcterms:modified>
</cp:coreProperties>
</file>